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58" r:id="rId4"/>
    <p:sldId id="278" r:id="rId5"/>
    <p:sldId id="269" r:id="rId6"/>
    <p:sldId id="270" r:id="rId7"/>
    <p:sldId id="276" r:id="rId8"/>
    <p:sldId id="274" r:id="rId9"/>
    <p:sldId id="271" r:id="rId10"/>
    <p:sldId id="275" r:id="rId11"/>
    <p:sldId id="277" r:id="rId12"/>
    <p:sldId id="267" r:id="rId13"/>
  </p:sldIdLst>
  <p:sldSz cx="12192000" cy="6858000"/>
  <p:notesSz cx="6858000" cy="9144000"/>
  <p:embeddedFontLst>
    <p:embeddedFont>
      <p:font typeface="나눔바른고딕" panose="020B0603020101020101" pitchFamily="50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  <p:embeddedFont>
      <p:font typeface="함초롬바탕" panose="02030604000101010101" pitchFamily="18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72" autoAdjust="0"/>
  </p:normalViewPr>
  <p:slideViewPr>
    <p:cSldViewPr snapToGrid="0" showGuides="1">
      <p:cViewPr varScale="1">
        <p:scale>
          <a:sx n="81" d="100"/>
          <a:sy n="81" d="100"/>
        </p:scale>
        <p:origin x="96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22F00-44D5-4023-A986-C9087253867B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A563A-966D-4C2E-8709-E8776D16DC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2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1</a:t>
            </a:r>
            <a:r>
              <a:rPr lang="ko-KR" altLang="en-US" dirty="0"/>
              <a:t>팀 프로젝트의 계획 및 </a:t>
            </a:r>
            <a:r>
              <a:rPr lang="ko-KR" altLang="en-US" dirty="0" err="1"/>
              <a:t>요구사향정의에</a:t>
            </a:r>
            <a:r>
              <a:rPr lang="ko-KR" altLang="en-US" dirty="0"/>
              <a:t> 대해 </a:t>
            </a:r>
            <a:r>
              <a:rPr lang="ko-KR" altLang="en-US" dirty="0" err="1"/>
              <a:t>발표하게된</a:t>
            </a:r>
            <a:r>
              <a:rPr lang="ko-KR" altLang="en-US" dirty="0"/>
              <a:t> 컴퓨터학부 </a:t>
            </a:r>
            <a:r>
              <a:rPr lang="en-US" altLang="ko-KR" dirty="0"/>
              <a:t>17</a:t>
            </a:r>
            <a:r>
              <a:rPr lang="ko-KR" altLang="en-US" dirty="0"/>
              <a:t>학번 김민수입니다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말흐름이 </a:t>
            </a:r>
            <a:r>
              <a:rPr lang="ko-KR" altLang="en-US" dirty="0" err="1"/>
              <a:t>막힐때</a:t>
            </a:r>
            <a:r>
              <a:rPr lang="ko-KR" altLang="en-US" dirty="0"/>
              <a:t> 마우스움직임 </a:t>
            </a:r>
            <a:r>
              <a:rPr lang="en-US" altLang="ko-KR" dirty="0"/>
              <a:t>– </a:t>
            </a:r>
            <a:r>
              <a:rPr lang="ko-KR" altLang="en-US" dirty="0"/>
              <a:t>마우스활용 </a:t>
            </a:r>
            <a:r>
              <a:rPr lang="ko-KR" altLang="en-US" dirty="0" err="1"/>
              <a:t>안하는것도</a:t>
            </a:r>
            <a:r>
              <a:rPr lang="ko-KR" altLang="en-US" dirty="0"/>
              <a:t> 좋음</a:t>
            </a:r>
            <a:r>
              <a:rPr lang="en-US" altLang="ko-KR" dirty="0"/>
              <a:t>,  </a:t>
            </a:r>
            <a:r>
              <a:rPr lang="ko-KR" altLang="en-US" dirty="0"/>
              <a:t>말흐름이 </a:t>
            </a:r>
            <a:r>
              <a:rPr lang="ko-KR" altLang="en-US" dirty="0" err="1"/>
              <a:t>막힐때</a:t>
            </a:r>
            <a:r>
              <a:rPr lang="ko-KR" altLang="en-US" dirty="0"/>
              <a:t> </a:t>
            </a:r>
            <a:r>
              <a:rPr lang="ko-KR" altLang="en-US" dirty="0" err="1"/>
              <a:t>추임새넣는거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녹화를 통한 개선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2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기술적환경</a:t>
            </a:r>
            <a:r>
              <a:rPr lang="en-US" altLang="ko-KR" dirty="0"/>
              <a:t>, </a:t>
            </a:r>
            <a:r>
              <a:rPr lang="ko-KR" altLang="en-US" dirty="0"/>
              <a:t>시스템이 가동될</a:t>
            </a:r>
            <a:endParaRPr lang="en-US" altLang="ko-KR" dirty="0"/>
          </a:p>
          <a:p>
            <a:r>
              <a:rPr lang="ko-KR" altLang="en-US" dirty="0"/>
              <a:t>성능</a:t>
            </a:r>
            <a:endParaRPr lang="en-US" altLang="ko-KR" dirty="0"/>
          </a:p>
          <a:p>
            <a:r>
              <a:rPr lang="ko-KR" altLang="en-US" dirty="0"/>
              <a:t>보안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40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목차로는</a:t>
            </a:r>
            <a:r>
              <a:rPr lang="en-US" altLang="ko-KR" dirty="0"/>
              <a:t>, </a:t>
            </a:r>
            <a:r>
              <a:rPr lang="ko-KR" altLang="en-US" dirty="0"/>
              <a:t>계획 부분인 아이디어 선정과 프로젝트일정</a:t>
            </a:r>
            <a:r>
              <a:rPr lang="en-US" altLang="ko-KR" dirty="0"/>
              <a:t>, </a:t>
            </a:r>
            <a:r>
              <a:rPr lang="ko-KR" altLang="en-US" dirty="0"/>
              <a:t>그리고 요구사항을 정의하고 이를 기반으로 모델링한 다이어그램 이렇게 </a:t>
            </a:r>
            <a:r>
              <a:rPr lang="en-US" altLang="ko-KR" dirty="0"/>
              <a:t>4</a:t>
            </a:r>
            <a:r>
              <a:rPr lang="ko-KR" altLang="en-US" dirty="0"/>
              <a:t>가지 순서로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 팀은 아이디어를 선정하는데 브레인스토밍 방식을 이용했는데요</a:t>
            </a:r>
            <a:r>
              <a:rPr lang="en-US" altLang="ko-KR" dirty="0"/>
              <a:t>,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ko-KR" altLang="en-US" dirty="0" err="1"/>
              <a:t>깃허브에</a:t>
            </a:r>
            <a:r>
              <a:rPr lang="ko-KR" altLang="en-US" dirty="0"/>
              <a:t> 텍스트파일을 올린 후 </a:t>
            </a:r>
            <a:r>
              <a:rPr lang="en-US" altLang="ko-KR" dirty="0"/>
              <a:t>1</a:t>
            </a:r>
            <a:r>
              <a:rPr lang="ko-KR" altLang="en-US" dirty="0"/>
              <a:t>명당 하루에 </a:t>
            </a:r>
            <a:r>
              <a:rPr lang="en-US" altLang="ko-KR" dirty="0"/>
              <a:t>3</a:t>
            </a:r>
            <a:r>
              <a:rPr lang="ko-KR" altLang="en-US" dirty="0"/>
              <a:t>개씩 총 </a:t>
            </a:r>
            <a:r>
              <a:rPr lang="en-US" altLang="ko-KR" dirty="0"/>
              <a:t>50</a:t>
            </a:r>
            <a:r>
              <a:rPr lang="ko-KR" altLang="en-US" dirty="0"/>
              <a:t>개의 아이디어를 모았습니다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9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이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50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아이디어중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각자 원하는 것을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개씩 골라서 회의를 거친 후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결정된 주제가 공지사항 알림 시스템 구축입니다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이게 어떤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시스템이냐면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웹크롤링을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이용하여 학부 홈페이지와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LMS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새글이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올라오면 사진처럼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알림창에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알림이 오도록 합니다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추가적으로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특정키워드를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설정하면 그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특정키워드가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들어간 내용의 공지를 알림이 오도록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설정할수있는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프로그램입니다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내용 및 추진 방법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웹크롤링을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이용해서 자신이 속한 학부 홈페이지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+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lms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강의 관련 페이지에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새글이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올라오면 알림이 오도록 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추가적으로 학부 홈페이지에서는 특정 키워드를 설정하면 그 특정 키워드가 들어간 공지가 들어간 공지가 올라왔을 때 알림이 오도록 변경할 수 있도록 함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432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주제를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선택하게된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이유는 요즘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크누피아와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LMS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어플로 대학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강의 관련된 공지를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받아보기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편해졌지만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불편한 점도 몇가지 있는데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학부홈페이지나 생활관홈페이지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학교의 공지사항을 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목적 및 필요성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크누피아와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HelloLMS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인해서 대학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수업 관련된 공지를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받아보기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편해졌지만 가끔 불필요한 공지가 올 때가 있고 어플이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나눠져있어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백그라운드에서 소비되는 메모리양을 줄이고 싶어서 하나로 통합된 프로그램을 개발하고자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기대효과 및 활용방안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기숙사 공지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학부 홈페이지 공지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대학 공지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lms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공지 등 관심 갖고 확인해야할 공지들은 많지만 매일 혹은 몇 시간마다 여러 홈페이지에 들어가서 공지를 확인해야하는 수고로움을 덜 수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962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7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일정을 </a:t>
            </a:r>
            <a:r>
              <a:rPr lang="ko-KR" altLang="en-US" dirty="0" err="1"/>
              <a:t>짜기전에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저희가 이런 프로젝트활동은 적어서 아무래도 시행착오를 겪어야 </a:t>
            </a:r>
            <a:r>
              <a:rPr lang="ko-KR" altLang="en-US" dirty="0" err="1"/>
              <a:t>될것같아서</a:t>
            </a:r>
            <a:r>
              <a:rPr lang="ko-KR" altLang="en-US" dirty="0"/>
              <a:t> 프로토타입 기반 방법론을 선택했습니다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874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9/17</a:t>
            </a:r>
            <a:r>
              <a:rPr lang="ko-KR" altLang="en-US" dirty="0"/>
              <a:t>일 강의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4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시스템이 수행해야할 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시스템이 </a:t>
            </a:r>
            <a:r>
              <a:rPr lang="ko-KR" altLang="en-US" dirty="0" err="1"/>
              <a:t>포함해야할정보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A563A-966D-4C2E-8709-E8776D16DC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2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t>2020-09-27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iCuklohdY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PostList.nhn?blogId=1n_out" TargetMode="External"/><Relationship Id="rId5" Type="http://schemas.openxmlformats.org/officeDocument/2006/relationships/hyperlink" Target="https://www.oppadu.com/%EC%97%91%EC%85%80-%EA%B0%84%ED%8A%B8%EC%B0%A8%ED%8A%B8-%EB%A7%8C%EB%93%A4%EA%B8%B0-%EA%B8%B0%EC%B4%88/" TargetMode="External"/><Relationship Id="rId4" Type="http://schemas.openxmlformats.org/officeDocument/2006/relationships/hyperlink" Target="https://beomi.github.io/gb-crawl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7910" y="2521226"/>
            <a:ext cx="6794090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801032" y="2885265"/>
            <a:ext cx="487345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계획 및 요구사항 정의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85002" y="3969720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김민수 남인우 박지민 조동현 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4982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 정의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(9/26)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0055D74A-118C-45B2-AD01-EBE7F486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721531"/>
              </p:ext>
            </p:extLst>
          </p:nvPr>
        </p:nvGraphicFramePr>
        <p:xfrm>
          <a:off x="2548787" y="1438840"/>
          <a:ext cx="8842603" cy="398031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19953">
                  <a:extLst>
                    <a:ext uri="{9D8B030D-6E8A-4147-A177-3AD203B41FA5}">
                      <a16:colId xmlns:a16="http://schemas.microsoft.com/office/drawing/2014/main" val="457709562"/>
                    </a:ext>
                  </a:extLst>
                </a:gridCol>
                <a:gridCol w="7022650">
                  <a:extLst>
                    <a:ext uri="{9D8B030D-6E8A-4147-A177-3AD203B41FA5}">
                      <a16:colId xmlns:a16="http://schemas.microsoft.com/office/drawing/2014/main" val="2002578482"/>
                    </a:ext>
                  </a:extLst>
                </a:gridCol>
              </a:tblGrid>
              <a:tr h="56861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Functional Requirements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73680"/>
                  </a:ext>
                </a:extLst>
              </a:tr>
              <a:tr h="568617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Process-oriented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유저가 지정한 학부홈페이지에 대해 새로운 공지가 올라오면 알림이 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646063"/>
                  </a:ext>
                </a:extLst>
              </a:tr>
              <a:tr h="568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유저가 알람을 클릭하면 해당 공지를 브라우저를 통해 보여줌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104391"/>
                  </a:ext>
                </a:extLst>
              </a:tr>
              <a:tr h="568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유저는 지난 알람 기록들을 볼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984746"/>
                  </a:ext>
                </a:extLst>
              </a:tr>
              <a:tr h="568617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Information-oriented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학부 홈페이지의 공지사항 정보가 필요함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502671"/>
                  </a:ext>
                </a:extLst>
              </a:tr>
              <a:tr h="568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LMS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 접근하도록 유저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id, password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정보가 필요함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432187"/>
                  </a:ext>
                </a:extLst>
              </a:tr>
              <a:tr h="56861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LMS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 각 유저마다 강의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과제 관련 강의자료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마감일 등의 정보가 필요함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169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411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4301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 정의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(9/26)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F387A121-A50F-4934-A9F8-AD2FAABA7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04791"/>
              </p:ext>
            </p:extLst>
          </p:nvPr>
        </p:nvGraphicFramePr>
        <p:xfrm>
          <a:off x="2703000" y="1246910"/>
          <a:ext cx="8697192" cy="45532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01536">
                  <a:extLst>
                    <a:ext uri="{9D8B030D-6E8A-4147-A177-3AD203B41FA5}">
                      <a16:colId xmlns:a16="http://schemas.microsoft.com/office/drawing/2014/main" val="1735791394"/>
                    </a:ext>
                  </a:extLst>
                </a:gridCol>
                <a:gridCol w="6795656">
                  <a:extLst>
                    <a:ext uri="{9D8B030D-6E8A-4147-A177-3AD203B41FA5}">
                      <a16:colId xmlns:a16="http://schemas.microsoft.com/office/drawing/2014/main" val="1810728449"/>
                    </a:ext>
                  </a:extLst>
                </a:gridCol>
              </a:tblGrid>
              <a:tr h="5455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Non-functional Requirements</a:t>
                      </a:r>
                    </a:p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197646"/>
                  </a:ext>
                </a:extLst>
              </a:tr>
              <a:tr h="545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Operational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윈도우 환경에서 구동함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592055"/>
                  </a:ext>
                </a:extLst>
              </a:tr>
              <a:tr h="545520">
                <a:tc rowSpan="5"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l" latinLnBrk="1"/>
                      <a:endParaRPr lang="en-US" altLang="ko-KR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l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Performance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분마다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새로고침으로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공지사항을 확인함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585085"/>
                  </a:ext>
                </a:extLst>
              </a:tr>
              <a:tr h="545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시스템은 백그라운드에서 항상 구동함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40241"/>
                  </a:ext>
                </a:extLst>
              </a:tr>
              <a:tr h="545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받고 싶은 ‘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keyword’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만 따로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지정가능함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298162"/>
                  </a:ext>
                </a:extLst>
              </a:tr>
              <a:tr h="545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두 개 이상의 홈페이지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지정가능함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209045"/>
                  </a:ext>
                </a:extLst>
              </a:tr>
              <a:tr h="5455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LMS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자동로그인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(or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자동완성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기능을 제공해야함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97014"/>
                  </a:ext>
                </a:extLst>
              </a:tr>
              <a:tr h="545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Security</a:t>
                      </a:r>
                    </a:p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유저의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id, password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암호화하여 </a:t>
                      </a:r>
                      <a:r>
                        <a:rPr lang="ko-KR" altLang="en-US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저장해야함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610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40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26A648-B1CD-406D-8566-CDD2D32AE699}"/>
              </a:ext>
            </a:extLst>
          </p:cNvPr>
          <p:cNvSpPr/>
          <p:nvPr/>
        </p:nvSpPr>
        <p:spPr>
          <a:xfrm>
            <a:off x="7232073" y="4416136"/>
            <a:ext cx="4959927" cy="244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  <a:p>
            <a:pPr algn="ctr"/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Enginerring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5th edition(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최은만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https://www.youtube.com/watch?v=kWiCuklohdY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언어 숙달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https://www.youtube.com/watch?v=M6kQTpIqpLs&amp;list=PLa7Lj786Q-Gts3-LsBl5I56YQrQb4sHxI&amp;index=1  -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언어 숙달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https://beomi.github.io/gb-crawling/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파이썬을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이용한 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https://www.oppadu.com/%EC%97%91%EC%85%80-%EA%B0%84%ED%8A%B8%EC%B0%A8%ED%8A%B8-%EB%A7%8C%EB%93%A4%EA%B8%B0-%EA%B8%B0%EC%B4%88/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</a:t>
            </a:r>
            <a:r>
              <a:rPr lang="ko-KR" altLang="en-US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간트차트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참고 사이트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https://m.blog.naver.com/PostList.nhn?blogId=1n_out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ppt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</a:t>
            </a:r>
          </a:p>
        </p:txBody>
      </p:sp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6128" y="549235"/>
            <a:ext cx="4684241" cy="51509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751058" y="961316"/>
            <a:ext cx="1031051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51058" y="1710353"/>
            <a:ext cx="2460930" cy="2826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200000"/>
              </a:lnSpc>
              <a:spcBef>
                <a:spcPts val="1000"/>
              </a:spcBef>
              <a:buAutoNum type="arabicPeriod"/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28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A74943-6C62-4B6C-9AF7-8632606D5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612" y="929984"/>
            <a:ext cx="7455545" cy="5926032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5725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브레인 </a:t>
            </a: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스토밍</a:t>
            </a: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(9/4 ~ 9/7)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53C935-9D7A-4DC7-99D1-E26BE705F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522" y="1250723"/>
            <a:ext cx="7158956" cy="526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0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선정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(9/12)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B3B96-822C-4128-84CE-0847E6DAF06B}"/>
              </a:ext>
            </a:extLst>
          </p:cNvPr>
          <p:cNvSpPr txBox="1"/>
          <p:nvPr/>
        </p:nvSpPr>
        <p:spPr>
          <a:xfrm>
            <a:off x="4342299" y="1383152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알림 시스템 구축 프로젝트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Python부터 Web Scraping 까지 최단 시간에 익혀보자 - Stack Hoarder">
            <a:extLst>
              <a:ext uri="{FF2B5EF4-FFF2-40B4-BE49-F238E27FC236}">
                <a16:creationId xmlns:a16="http://schemas.microsoft.com/office/drawing/2014/main" id="{AE4AFB8E-7E62-435A-97AF-CADC37D9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889" y="2257425"/>
            <a:ext cx="353949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4A7DBC-FD99-446E-AA85-08EFB1B09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379" y="2268634"/>
            <a:ext cx="1998827" cy="42480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1D11AB-015C-467A-875A-C30B89BD0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849" y="3914415"/>
            <a:ext cx="3565914" cy="4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3667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선정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(9/12)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2299" y="1383152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공지사항 알림 시스템 구축 프로젝트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28633F-4C5B-46E1-8563-F9A17771E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61" y="3051109"/>
            <a:ext cx="1724025" cy="29527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20ED94-C8DA-4965-9BCE-BC6CB34E5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805" y="3018857"/>
            <a:ext cx="1724025" cy="29850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5CFEC2-8F9C-47E2-8BD3-FB0D8C7D9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701" y="2898641"/>
            <a:ext cx="2257425" cy="9048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AA5876-0D7A-4CD2-A73F-D80CE6273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525" y="3922232"/>
            <a:ext cx="5557779" cy="14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8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2567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EC5AAC-D6CD-4BE7-9C8B-75D30CC5F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2" y="1420637"/>
            <a:ext cx="1745438" cy="17454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65EF66-6D9C-41F6-8041-787AD09B0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52" y="3749335"/>
            <a:ext cx="1745438" cy="17454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407E1B-BEAE-4968-A606-699583D3D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495" y="1469235"/>
            <a:ext cx="1745438" cy="17454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D58D97-4BA5-4DAA-BD00-CC6F0A6BE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495" y="3749335"/>
            <a:ext cx="1745438" cy="17454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48EE6F-7A68-451B-BB54-DB8E9A8D4F6E}"/>
              </a:ext>
            </a:extLst>
          </p:cNvPr>
          <p:cNvSpPr txBox="1"/>
          <p:nvPr/>
        </p:nvSpPr>
        <p:spPr>
          <a:xfrm>
            <a:off x="4147177" y="1903481"/>
            <a:ext cx="2567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조동현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-Project Manager</a:t>
            </a: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lms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78EC9-D37D-4C5F-A528-C783EB9565D0}"/>
              </a:ext>
            </a:extLst>
          </p:cNvPr>
          <p:cNvSpPr txBox="1"/>
          <p:nvPr/>
        </p:nvSpPr>
        <p:spPr>
          <a:xfrm>
            <a:off x="8942828" y="1903481"/>
            <a:ext cx="2762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김민수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-System Analyst</a:t>
            </a: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학부 홈페이지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F2B369-0C74-47FA-A6B3-4DBC34BE33A1}"/>
              </a:ext>
            </a:extLst>
          </p:cNvPr>
          <p:cNvSpPr txBox="1"/>
          <p:nvPr/>
        </p:nvSpPr>
        <p:spPr>
          <a:xfrm>
            <a:off x="4147178" y="4408108"/>
            <a:ext cx="2858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남인우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-Infrastructure Analyst</a:t>
            </a: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-UI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-Python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D734B-CF1E-4AA0-88A4-84D4C5573EA9}"/>
              </a:ext>
            </a:extLst>
          </p:cNvPr>
          <p:cNvSpPr txBox="1"/>
          <p:nvPr/>
        </p:nvSpPr>
        <p:spPr>
          <a:xfrm>
            <a:off x="8826918" y="4179509"/>
            <a:ext cx="3100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박지민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-Infrastructure Analyst</a:t>
            </a: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백그라운드 실행 구현 </a:t>
            </a:r>
          </a:p>
        </p:txBody>
      </p:sp>
    </p:spTree>
    <p:extLst>
      <p:ext uri="{BB962C8B-B14F-4D97-AF65-F5344CB8AC3E}">
        <p14:creationId xmlns:p14="http://schemas.microsoft.com/office/powerpoint/2010/main" val="187460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2567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방법론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DD6B20F-F298-4761-BBFA-3AC452F94C5B}"/>
              </a:ext>
            </a:extLst>
          </p:cNvPr>
          <p:cNvSpPr/>
          <p:nvPr/>
        </p:nvSpPr>
        <p:spPr>
          <a:xfrm>
            <a:off x="3207189" y="2729826"/>
            <a:ext cx="7110984" cy="3164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48EB3-D06C-437B-99B1-1639207BC3B0}"/>
              </a:ext>
            </a:extLst>
          </p:cNvPr>
          <p:cNvSpPr txBox="1"/>
          <p:nvPr/>
        </p:nvSpPr>
        <p:spPr>
          <a:xfrm>
            <a:off x="4352690" y="1672650"/>
            <a:ext cx="5768056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Prototyping-Based Methodology</a:t>
            </a:r>
          </a:p>
        </p:txBody>
      </p:sp>
    </p:spTree>
    <p:extLst>
      <p:ext uri="{BB962C8B-B14F-4D97-AF65-F5344CB8AC3E}">
        <p14:creationId xmlns:p14="http://schemas.microsoft.com/office/powerpoint/2010/main" val="424327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97788" y="294284"/>
            <a:ext cx="2567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간트차트</a:t>
            </a:r>
            <a:endParaRPr lang="en-US" altLang="ko-KR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A2E840-9CB0-40A5-91C3-8B04DD0B9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04" y="1526862"/>
            <a:ext cx="10008896" cy="38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3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584" y="3429000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 선정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</a:t>
            </a:r>
          </a:p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97787" y="294284"/>
            <a:ext cx="3605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 정의 </a:t>
            </a: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(9/17)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528E2A-D7C5-4F40-B7F7-111D6EEC8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79" y="1111788"/>
            <a:ext cx="4068609" cy="54248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665A45-4236-49E6-AE68-5F5D7D850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480" y="951088"/>
            <a:ext cx="4064248" cy="5746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D3472E-0A88-4D71-9C7E-699401C4F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29475" y="1769946"/>
            <a:ext cx="5424812" cy="40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793</Words>
  <Application>Microsoft Office PowerPoint</Application>
  <PresentationFormat>와이드스크린</PresentationFormat>
  <Paragraphs>142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배달의민족 도현</vt:lpstr>
      <vt:lpstr>Arial</vt:lpstr>
      <vt:lpstr>맑은 고딕</vt:lpstr>
      <vt:lpstr>함초롬바탕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민수</cp:lastModifiedBy>
  <cp:revision>42</cp:revision>
  <dcterms:created xsi:type="dcterms:W3CDTF">2016-01-11T10:13:19Z</dcterms:created>
  <dcterms:modified xsi:type="dcterms:W3CDTF">2020-09-27T15:38:58Z</dcterms:modified>
</cp:coreProperties>
</file>